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7" r:id="rId2"/>
    <p:sldId id="275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1" r:id="rId13"/>
    <p:sldId id="340" r:id="rId14"/>
    <p:sldId id="342" r:id="rId15"/>
    <p:sldId id="343" r:id="rId16"/>
    <p:sldId id="344" r:id="rId17"/>
    <p:sldId id="345" r:id="rId18"/>
    <p:sldId id="346" r:id="rId19"/>
    <p:sldId id="330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微软雅黑" panose="020B0503020204020204" pitchFamily="34" charset="-122"/>
      <p:regular r:id="rId27"/>
      <p:bold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FCC736-2EE1-0F23-1A5D-325BDD134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7" t="37358" r="19151" b="36982"/>
          <a:stretch/>
        </p:blipFill>
        <p:spPr>
          <a:xfrm>
            <a:off x="1" y="0"/>
            <a:ext cx="1944748" cy="6038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2023-11-23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3.png"/><Relationship Id="rId5" Type="http://schemas.openxmlformats.org/officeDocument/2006/relationships/image" Target="../media/image22.bin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5.png"/><Relationship Id="rId5" Type="http://schemas.openxmlformats.org/officeDocument/2006/relationships/image" Target="../media/image24.bin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7.png"/><Relationship Id="rId5" Type="http://schemas.openxmlformats.org/officeDocument/2006/relationships/image" Target="../media/image26.bin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9.png"/><Relationship Id="rId5" Type="http://schemas.openxmlformats.org/officeDocument/2006/relationships/image" Target="../media/image28.bin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1.png"/><Relationship Id="rId5" Type="http://schemas.openxmlformats.org/officeDocument/2006/relationships/image" Target="../media/image30.bin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48.xml"/><Relationship Id="rId7" Type="http://schemas.openxmlformats.org/officeDocument/2006/relationships/image" Target="../media/image33.bin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2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5.png"/><Relationship Id="rId5" Type="http://schemas.openxmlformats.org/officeDocument/2006/relationships/image" Target="../media/image34.bin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7.png"/><Relationship Id="rId5" Type="http://schemas.openxmlformats.org/officeDocument/2006/relationships/image" Target="../media/image36.bin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9.png"/><Relationship Id="rId5" Type="http://schemas.openxmlformats.org/officeDocument/2006/relationships/image" Target="../media/image38.bin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bin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8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12.xml"/><Relationship Id="rId7" Type="http://schemas.openxmlformats.org/officeDocument/2006/relationships/image" Target="../media/image8.bin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bin"/><Relationship Id="rId3" Type="http://schemas.openxmlformats.org/officeDocument/2006/relationships/tags" Target="../tags/tag16.xml"/><Relationship Id="rId7" Type="http://schemas.openxmlformats.org/officeDocument/2006/relationships/image" Target="../media/image11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13.bin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3.xml"/><Relationship Id="rId7" Type="http://schemas.openxmlformats.org/officeDocument/2006/relationships/image" Target="../media/image17.bin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6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1.png"/><Relationship Id="rId5" Type="http://schemas.openxmlformats.org/officeDocument/2006/relationships/image" Target="../media/image20.bin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>
          <a:xfrm>
            <a:off x="3389630" y="375920"/>
            <a:ext cx="5412105" cy="6106160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Freeform 5"/>
          <p:cNvSpPr/>
          <p:nvPr/>
        </p:nvSpPr>
        <p:spPr>
          <a:xfrm>
            <a:off x="3883978" y="934403"/>
            <a:ext cx="4424045" cy="4989195"/>
          </a:xfrm>
          <a:custGeom>
            <a:avLst/>
            <a:gdLst>
              <a:gd name="txL" fmla="*/ 0 w 976"/>
              <a:gd name="txT" fmla="*/ 0 h 1101"/>
              <a:gd name="txR" fmla="*/ 976 w 976"/>
              <a:gd name="txB" fmla="*/ 1101 h 1101"/>
            </a:gdLst>
            <a:ahLst/>
            <a:cxnLst>
              <a:cxn ang="0">
                <a:pos x="976" y="772"/>
              </a:cxn>
              <a:cxn ang="0">
                <a:pos x="924" y="862"/>
              </a:cxn>
              <a:cxn ang="0">
                <a:pos x="540" y="1084"/>
              </a:cxn>
              <a:cxn ang="0">
                <a:pos x="436" y="1084"/>
              </a:cxn>
              <a:cxn ang="0">
                <a:pos x="52" y="862"/>
              </a:cxn>
              <a:cxn ang="0">
                <a:pos x="0" y="772"/>
              </a:cxn>
              <a:cxn ang="0">
                <a:pos x="0" y="329"/>
              </a:cxn>
              <a:cxn ang="0">
                <a:pos x="52" y="238"/>
              </a:cxn>
              <a:cxn ang="0">
                <a:pos x="436" y="16"/>
              </a:cxn>
              <a:cxn ang="0">
                <a:pos x="540" y="16"/>
              </a:cxn>
              <a:cxn ang="0">
                <a:pos x="924" y="238"/>
              </a:cxn>
              <a:cxn ang="0">
                <a:pos x="976" y="329"/>
              </a:cxn>
              <a:cxn ang="0">
                <a:pos x="976" y="772"/>
              </a:cxn>
            </a:cxnLst>
            <a:rect l="txL" t="txT" r="txR" b="txB"/>
            <a:pathLst>
              <a:path w="976" h="1101">
                <a:moveTo>
                  <a:pt x="976" y="772"/>
                </a:moveTo>
                <a:cubicBezTo>
                  <a:pt x="976" y="805"/>
                  <a:pt x="953" y="846"/>
                  <a:pt x="924" y="862"/>
                </a:cubicBezTo>
                <a:cubicBezTo>
                  <a:pt x="540" y="1084"/>
                  <a:pt x="540" y="1084"/>
                  <a:pt x="540" y="1084"/>
                </a:cubicBezTo>
                <a:cubicBezTo>
                  <a:pt x="511" y="1101"/>
                  <a:pt x="465" y="1101"/>
                  <a:pt x="436" y="1084"/>
                </a:cubicBezTo>
                <a:cubicBezTo>
                  <a:pt x="52" y="862"/>
                  <a:pt x="52" y="862"/>
                  <a:pt x="52" y="862"/>
                </a:cubicBezTo>
                <a:cubicBezTo>
                  <a:pt x="23" y="846"/>
                  <a:pt x="0" y="805"/>
                  <a:pt x="0" y="772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295"/>
                  <a:pt x="23" y="255"/>
                  <a:pt x="52" y="238"/>
                </a:cubicBezTo>
                <a:cubicBezTo>
                  <a:pt x="436" y="16"/>
                  <a:pt x="436" y="16"/>
                  <a:pt x="436" y="16"/>
                </a:cubicBezTo>
                <a:cubicBezTo>
                  <a:pt x="465" y="0"/>
                  <a:pt x="511" y="0"/>
                  <a:pt x="540" y="16"/>
                </a:cubicBezTo>
                <a:cubicBezTo>
                  <a:pt x="924" y="238"/>
                  <a:pt x="924" y="238"/>
                  <a:pt x="924" y="238"/>
                </a:cubicBezTo>
                <a:cubicBezTo>
                  <a:pt x="953" y="255"/>
                  <a:pt x="976" y="295"/>
                  <a:pt x="976" y="329"/>
                </a:cubicBezTo>
                <a:lnTo>
                  <a:pt x="976" y="77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vert="horz" wrap="square" anchor="t"/>
          <a:lstStyle/>
          <a:p>
            <a:endParaRPr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83978" y="3013183"/>
            <a:ext cx="442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的生产过程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131838" y="4095115"/>
            <a:ext cx="1833796" cy="4006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LHP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硬件工作室</a:t>
            </a:r>
          </a:p>
        </p:txBody>
      </p:sp>
      <p:cxnSp>
        <p:nvCxnSpPr>
          <p:cNvPr id="50" name="直接连接符 49"/>
          <p:cNvCxnSpPr/>
          <p:nvPr/>
        </p:nvCxnSpPr>
        <p:spPr>
          <a:xfrm rot="16200000">
            <a:off x="116586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233172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655570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79420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16200000">
            <a:off x="11026140" y="2263140"/>
            <a:ext cx="0" cy="2331720"/>
          </a:xfrm>
          <a:prstGeom prst="line">
            <a:avLst/>
          </a:prstGeom>
          <a:ln w="12700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00366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327515" y="3324860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51365" y="3324225"/>
            <a:ext cx="208915" cy="208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FD7A9F7A-529C-C025-29A8-CEDC1B72FB8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543560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十、蚀刻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未经曝光的干膜被显影液去除后会露出铜面，蚀刻即是用药水（对铜起反应，起锡没作用）腐蚀掉电路板中不要的铜，留下需要的部分。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6F8D054-C573-1746-7B8D-14E5D1240F50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75935" y="3046730"/>
            <a:ext cx="4599940" cy="2341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A69CCBF-53F0-CEDC-B1C5-D3190FA29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07560" y="334645"/>
            <a:ext cx="3111500" cy="22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9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87942074-D48C-65DE-7154-B8A44A47ACD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60960" y="560070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十一、退锡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退锡是用一种药水（退锡水）退掉线路上的锡，使线路回到本色---铜。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E4E90CE-FE43-B19F-9BC5-EAA039BC57C0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34000" y="2507404"/>
            <a:ext cx="6858000" cy="3971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6ED4C727-9BB9-D3DF-66EE-9454E2459FC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747" y="2671354"/>
            <a:ext cx="4561205" cy="28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9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73238C9E-19A4-55A7-6D9A-75620E51D8E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454" y="532855"/>
            <a:ext cx="470344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十二、光学AOI线路扫描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在制程中，因人、机、料、法、环等各方面的原因，不良品是在所难免。怎么才能保证线路的品质？一般有两种检测方法，一种是用肉眼观察，第二种就是嘉立创采用的光学AOI。AOI工作原理是先用高清图像摄像头进行快速拍摄，然后用拍摄的图片跟原文件进行对比，能从根本上解决了开，短路，及微开，微短等隐患的发生。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D4710D5E-EB88-1885-BE16-E33B7F527812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03445" y="2135505"/>
            <a:ext cx="7475220" cy="4723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FFE396C0-5808-B65F-6F1D-9A64E8CE622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03445" y="0"/>
            <a:ext cx="3152775" cy="21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8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21518F33-EE29-A71F-0148-E9D819B8B1E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498022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十三、印阻焊油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印阻焊油 本步时将板子都有的地方印上阻焊油（包括焊盘）。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阻焊，也叫防焊、绿油，是印制板制作中最为关键的工序之一，主要是通过丝网印刷或涂覆阻焊油墨，在板面涂上一层阻焊，防止焊接时短路。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EDB24ABC-DB56-5814-E506-7F1F1EFE9846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70935" y="2623820"/>
            <a:ext cx="8508365" cy="4234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17C6D755-B49B-7771-38E6-C7EFCF1008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82670" y="-14605"/>
            <a:ext cx="4029075" cy="26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05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10D6174F-CAEE-8F30-60CA-9EF0659206A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594964"/>
            <a:ext cx="5312410" cy="2580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十四、阻焊曝光、显影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的就是为了把焊盘等地方的阻焊油去掉。先把阻焊菲林放在全是盖上绿油的板子上，菲林（要开窗的地方是黑色，不要开窗的地方是透明的），然后放在曝光机上进行曝光，要开窗的部分，因为菲林是黑色的，黑色的阻挡了光线没有被曝光，现在阻焊绿油的状态发生改变，一部分是被曝光绿油的，一部分是没有被曝光的绿油从表面上来看，此时还是绿色的。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8C1CB9B-27D3-810C-6DDA-9371D3535EF4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27955" y="1811655"/>
            <a:ext cx="6950710" cy="5045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47304FFB-34BC-99F6-B2B4-36CC38D1B4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7955" y="635"/>
            <a:ext cx="2934335" cy="18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>
            <a:extLst>
              <a:ext uri="{FF2B5EF4-FFF2-40B4-BE49-F238E27FC236}">
                <a16:creationId xmlns:a16="http://schemas.microsoft.com/office/drawing/2014/main" id="{A5F7286D-EF82-6AA5-8581-CFC2E910C438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9098323" y="3971805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98C0E359-A87C-E7CC-CB0E-6618EE1E0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044CDC9-C986-1D25-6795-C8EC23C66399}"/>
                </a:ext>
              </a:extLst>
            </p:cNvPr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7">
              <a:extLst>
                <a:ext uri="{FF2B5EF4-FFF2-40B4-BE49-F238E27FC236}">
                  <a16:creationId xmlns:a16="http://schemas.microsoft.com/office/drawing/2014/main" id="{AAD35D4A-0ABD-8BAC-1398-8FC413D5D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157B7BB-C12B-60F2-8D2B-9EF6BAF87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8115CAE-EDB4-C0F0-DFB4-BC26E9C4B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Oval 10">
              <a:extLst>
                <a:ext uri="{FF2B5EF4-FFF2-40B4-BE49-F238E27FC236}">
                  <a16:creationId xmlns:a16="http://schemas.microsoft.com/office/drawing/2014/main" id="{DD70D2F5-8D2E-B3D3-9C1C-37ACB2B3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616E62C0-7A0D-1E36-90B4-3902ABED1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30A00AE8-ED0C-639A-E4DB-DD000DFC9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13">
              <a:extLst>
                <a:ext uri="{FF2B5EF4-FFF2-40B4-BE49-F238E27FC236}">
                  <a16:creationId xmlns:a16="http://schemas.microsoft.com/office/drawing/2014/main" id="{F88B9123-0B7F-4CC5-68C0-351DB7E93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B1EABDE8-0AB8-8725-EC06-565FE2DB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70415819-D54F-B08F-82FA-998189E3E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6">
              <a:extLst>
                <a:ext uri="{FF2B5EF4-FFF2-40B4-BE49-F238E27FC236}">
                  <a16:creationId xmlns:a16="http://schemas.microsoft.com/office/drawing/2014/main" id="{1AF79F63-9EA2-8EC1-21E4-0DA45BDEC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D2B01331-42B0-7843-9C60-DEC6D9CD7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EAA8A1-52FB-FA2E-F516-FE41C29526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19871A88-4F2E-DA8E-707C-BD29A4C6C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FB96EF54-344C-5DF0-181D-350D655E2DC3}"/>
                </a:ext>
              </a:extLst>
            </p:cNvPr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21">
              <a:extLst>
                <a:ext uri="{FF2B5EF4-FFF2-40B4-BE49-F238E27FC236}">
                  <a16:creationId xmlns:a16="http://schemas.microsoft.com/office/drawing/2014/main" id="{7A8C32F3-9402-A3DC-BA54-4A9FFA5C8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D081562-1B1E-1C5B-452B-6F7121D376D4}"/>
                </a:ext>
              </a:extLst>
            </p:cNvPr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DB67614-8F6F-427E-DADD-96A7763F4705}"/>
                </a:ext>
              </a:extLst>
            </p:cNvPr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B49AB35E-D687-221F-E088-94D0FCE06A16}"/>
                </a:ext>
              </a:extLst>
            </p:cNvPr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F46A6210-1587-7D64-6A4F-8488EA478F8D}"/>
                </a:ext>
              </a:extLst>
            </p:cNvPr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99198C22-A59F-3FAC-B161-816EB2FDCB9A}"/>
                </a:ext>
              </a:extLst>
            </p:cNvPr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AB5A5F49-A548-C342-C0AE-799AF9D4AA7A}"/>
                </a:ext>
              </a:extLst>
            </p:cNvPr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78083BB1-7509-AB5F-6378-6FCD63FAFBC9}"/>
                </a:ext>
              </a:extLst>
            </p:cNvPr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F57FD83-8786-5B6B-2FCD-CDEB29415C7F}"/>
                </a:ext>
              </a:extLst>
            </p:cNvPr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8038F9AE-B5E2-ABDF-5D1E-B5EE80A06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E495E49C-E207-5245-A0E2-9C9A69525CD7}"/>
                </a:ext>
              </a:extLst>
            </p:cNvPr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1978D72-AB08-547F-3FA7-E71E075AE9B2}"/>
                </a:ext>
              </a:extLst>
            </p:cNvPr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9BD82CF9-6635-3E6F-6C1F-F76F233B2100}"/>
                </a:ext>
              </a:extLst>
            </p:cNvPr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2A1ABC97-AD64-94E4-FDC0-1ACDF5912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74FF251B-D4AF-C93C-7205-B9CE370E4502}"/>
                </a:ext>
              </a:extLst>
            </p:cNvPr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4E8DD01-8E52-265C-4DF8-3AEEF472E9DC}"/>
                </a:ext>
              </a:extLst>
            </p:cNvPr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F457D885-CA64-B993-A61A-005CA1FA0EE4}"/>
                </a:ext>
              </a:extLst>
            </p:cNvPr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51A5340C-0F6A-68B9-D438-4C941F36E9A6}"/>
                </a:ext>
              </a:extLst>
            </p:cNvPr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19C03AD7-9795-DA76-6C37-274D2ECE90C5}"/>
                </a:ext>
              </a:extLst>
            </p:cNvPr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9786F617-E3C5-B68D-7C5F-9DBA58F66C5A}"/>
                </a:ext>
              </a:extLst>
            </p:cNvPr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AD8A70F5-CEC2-989E-69B6-E2F96DE4F417}"/>
                </a:ext>
              </a:extLst>
            </p:cNvPr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FFCF9237-92FD-1906-ED65-775ADF3B2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FE45710A-A0AD-C353-9D89-3F2331623F5F}"/>
                </a:ext>
              </a:extLst>
            </p:cNvPr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F32B39A3-6CF4-532D-9F2F-CDF36B6BC6C1}"/>
                </a:ext>
              </a:extLst>
            </p:cNvPr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3C7E2FCD-F852-9E4F-92BE-0A769B99E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52CF4CF9-5F55-3C96-2E0D-90A18D6FBF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E1C7C3D0-8F1C-28AD-2D2B-0CD8A7000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54">
              <a:extLst>
                <a:ext uri="{FF2B5EF4-FFF2-40B4-BE49-F238E27FC236}">
                  <a16:creationId xmlns:a16="http://schemas.microsoft.com/office/drawing/2014/main" id="{93B37FB4-BB76-8663-59D7-CE5319080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C8C174A8-3858-A6F0-D969-C5842E9B1123}"/>
                </a:ext>
              </a:extLst>
            </p:cNvPr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FCE4B16F-1C9B-92B2-10B7-F791D4B2612E}"/>
                </a:ext>
              </a:extLst>
            </p:cNvPr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4DF9F0CE-C91F-D2E0-214F-4D4DB203004F}"/>
                </a:ext>
              </a:extLst>
            </p:cNvPr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D9E19FF0-731F-F469-ACAD-241B83FBED53}"/>
                </a:ext>
              </a:extLst>
            </p:cNvPr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02AC6620-4BAB-8ECF-406F-C0071A49B58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590868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十五、字符（烤板）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在电路板上印上器件的位置号、板名等字符。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C5893310-C72C-E43D-5351-7AC50DFD9904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341370"/>
            <a:ext cx="6603365" cy="3516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1DD7F10-F311-5010-DADE-F6C4FC830F53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03365" y="1087120"/>
            <a:ext cx="5482590" cy="577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5491B053-6F34-B1D2-6B14-F7C34BE1C9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52215" y="1581785"/>
            <a:ext cx="2851150" cy="175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9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15">
            <a:extLst>
              <a:ext uri="{FF2B5EF4-FFF2-40B4-BE49-F238E27FC236}">
                <a16:creationId xmlns:a16="http://schemas.microsoft.com/office/drawing/2014/main" id="{E40CCD5D-C6F7-4511-1962-C568C59F8C5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5875" y="597535"/>
            <a:ext cx="4711700" cy="2674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十六、表面处理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但长期暴露在空气中容易受潮氧化，倾向于以氧化物的形式存在，不大可能长期保持为原铜，因此需要对铜面进行表面处理。表面处理最基本的目的是保证良好的可焊性或电性能。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常见的表面处理：喷锡、沉金、OSP、沉锡、沉银，镍钯金，电硬金、电金手指等（嘉立创做喷锡、沉金表面处理）。</a:t>
            </a: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9529E401-3E4C-4D64-E292-2E986FE0738F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5825" y="2402840"/>
            <a:ext cx="7483475" cy="4413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764F1165-E2CE-5B91-A14F-59DB6A824E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95825" y="4445"/>
            <a:ext cx="3505835" cy="23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3BFB02B0-810B-EA44-9CBD-92AC8A45A6BF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9098323" y="3971805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2C5E5CD1-E92D-A0E0-4651-C638A661E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C141BE2-A462-00E4-D88D-3DEB01137CD6}"/>
                </a:ext>
              </a:extLst>
            </p:cNvPr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7">
              <a:extLst>
                <a:ext uri="{FF2B5EF4-FFF2-40B4-BE49-F238E27FC236}">
                  <a16:creationId xmlns:a16="http://schemas.microsoft.com/office/drawing/2014/main" id="{F3A2E856-BBE6-1B44-B36C-A8CFEE0BF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E35AE43-64DD-57BD-F542-2EE508EC4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BEF6B3F-8B59-91DC-FE02-4D6798D5E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70BCDD5D-E36F-9789-3657-9386CD8F7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68A010-EDF7-A715-5DB2-87EF41393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id="{8DF62B2C-9DE0-8FD6-C816-F48084522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40F6D7B6-DA80-6FA6-9AB7-5B36CE8A4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D50B601A-5DAE-2D44-48DB-1109EEB1C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15">
              <a:extLst>
                <a:ext uri="{FF2B5EF4-FFF2-40B4-BE49-F238E27FC236}">
                  <a16:creationId xmlns:a16="http://schemas.microsoft.com/office/drawing/2014/main" id="{CDCD7926-ABD4-CA56-28E0-5D7FD2459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6F486596-F43B-2E9A-3586-5DF2DB015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C4D09FB-A554-9D70-681F-97ECB4405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03C23B65-6019-D76A-47BE-CB1C486607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41921F0B-02E9-8779-FA5B-D02082572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F2CF43D-0684-D267-D9BC-22056CCED676}"/>
                </a:ext>
              </a:extLst>
            </p:cNvPr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E0F22C5C-088A-3139-57F6-FB3CF284F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29A02720-8979-F8C8-6140-E5893653F7D2}"/>
                </a:ext>
              </a:extLst>
            </p:cNvPr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BF8ED6A-D1A8-1085-BF91-89D808D9E294}"/>
                </a:ext>
              </a:extLst>
            </p:cNvPr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F0A7223-338F-1321-DE76-2B4AC3B06808}"/>
                </a:ext>
              </a:extLst>
            </p:cNvPr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C670857E-6790-7D22-D766-95874A095AAF}"/>
                </a:ext>
              </a:extLst>
            </p:cNvPr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7B09EF05-8584-2D5A-0212-B17B44D93DC5}"/>
                </a:ext>
              </a:extLst>
            </p:cNvPr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7D2869C-5473-6285-31FA-F051FB72ECCE}"/>
                </a:ext>
              </a:extLst>
            </p:cNvPr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40229F1F-2B96-3290-FF9A-14500F3E65C5}"/>
                </a:ext>
              </a:extLst>
            </p:cNvPr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4E3CBA2-F88C-2991-B8B6-A82D45B6FD92}"/>
                </a:ext>
              </a:extLst>
            </p:cNvPr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761105F-E78F-1FD6-9F9E-EDA67BC0B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F4A9B8DF-6B8D-DEAF-959F-B93C5571F6AB}"/>
                </a:ext>
              </a:extLst>
            </p:cNvPr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DF86755-68FE-4847-1A9A-41BDE6F5D36E}"/>
                </a:ext>
              </a:extLst>
            </p:cNvPr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56A69CC9-02EF-ED27-F5F2-7F6C6FD31A45}"/>
                </a:ext>
              </a:extLst>
            </p:cNvPr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C025298B-C5C4-DDF1-A96A-C04362B58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85C2025C-9326-0F27-2CC6-222920994834}"/>
                </a:ext>
              </a:extLst>
            </p:cNvPr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95D9DDD9-6566-B01E-BAF6-7C7E1E2B42E3}"/>
                </a:ext>
              </a:extLst>
            </p:cNvPr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CCAAD20C-09AB-EF1E-6D92-531844A5AC1E}"/>
                </a:ext>
              </a:extLst>
            </p:cNvPr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95CFCF17-FE40-B926-9282-28CD60DB88A8}"/>
                </a:ext>
              </a:extLst>
            </p:cNvPr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7BD4F762-1265-4A5B-0941-A83826480D6E}"/>
                </a:ext>
              </a:extLst>
            </p:cNvPr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DD967094-1C96-1C94-FD3D-97691CF9CC60}"/>
                </a:ext>
              </a:extLst>
            </p:cNvPr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72F60E65-016F-C8B3-743B-4F8479EC5E27}"/>
                </a:ext>
              </a:extLst>
            </p:cNvPr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5AF3492-B9EE-2D79-9F80-E36ED5AB5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840B67FE-DD77-D21C-9E89-E81D60D62E74}"/>
                </a:ext>
              </a:extLst>
            </p:cNvPr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FBA31AF4-0BA7-48AD-F395-7FFC0A8294A6}"/>
                </a:ext>
              </a:extLst>
            </p:cNvPr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79F240AF-D397-2AD3-B8F9-874C640CD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42B002A0-BFF5-06E1-97AC-CFA6732C7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53">
              <a:extLst>
                <a:ext uri="{FF2B5EF4-FFF2-40B4-BE49-F238E27FC236}">
                  <a16:creationId xmlns:a16="http://schemas.microsoft.com/office/drawing/2014/main" id="{3B9A9819-B492-7758-02BF-2C6215684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Oval 54">
              <a:extLst>
                <a:ext uri="{FF2B5EF4-FFF2-40B4-BE49-F238E27FC236}">
                  <a16:creationId xmlns:a16="http://schemas.microsoft.com/office/drawing/2014/main" id="{7FD342D4-7906-27A7-EA52-ACFD768DF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012E060C-806B-A95D-40B9-5F9789C8BFE7}"/>
                </a:ext>
              </a:extLst>
            </p:cNvPr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F7C614C8-148E-F04D-4F76-8A900D845923}"/>
                </a:ext>
              </a:extLst>
            </p:cNvPr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999BFF31-166E-2C17-54E6-E54921C19D19}"/>
                </a:ext>
              </a:extLst>
            </p:cNvPr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00BD0F3B-B6C5-DA7A-A6E0-52D9C517FCF4}"/>
                </a:ext>
              </a:extLst>
            </p:cNvPr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1C13B477-8C09-74E7-4A96-97102FCFB3A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63484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十七、锣边成型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指的将拼的大板锣成小板，以及相应的外形处理等。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F00C3EAD-27DF-57B2-67EB-7DAE1352A45F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87645" y="2077720"/>
            <a:ext cx="6891655" cy="4780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FF3A80F-BC1F-558C-D066-33C049962A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87645" y="0"/>
            <a:ext cx="2887345" cy="20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2EA3D9B0-E059-01B8-1E0B-EA9F86BD6678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9098323" y="3971805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B45258E6-EC64-AC3E-328D-FE27B2F8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1DD144D-523D-F8F9-FA0C-CF1E506E5570}"/>
                </a:ext>
              </a:extLst>
            </p:cNvPr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7">
              <a:extLst>
                <a:ext uri="{FF2B5EF4-FFF2-40B4-BE49-F238E27FC236}">
                  <a16:creationId xmlns:a16="http://schemas.microsoft.com/office/drawing/2014/main" id="{FA382ACD-068D-B971-8EC9-988C239FC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C1B1F602-F0FF-1C71-A1CE-DE61B9E19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E0F7A1D-3ECC-ACBE-8821-ACF8EB774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7945D389-1008-7FA0-2D20-A467B1A6B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35C77F0-7362-CA7D-94B9-EDAF82DE8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id="{89332E44-DC03-B926-CBFD-C7C95FD4D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7ADDD20F-51BF-CBF5-72F2-FBA830C8F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6B85C58B-6E8C-9D2E-9D39-CDE3DFC4C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15">
              <a:extLst>
                <a:ext uri="{FF2B5EF4-FFF2-40B4-BE49-F238E27FC236}">
                  <a16:creationId xmlns:a16="http://schemas.microsoft.com/office/drawing/2014/main" id="{AF8CE740-0EDE-5859-D358-535275220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18A20958-C044-B24B-1AA4-68B7629AC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B9D2F30-3AD8-AD7B-1094-64048C156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ADDE9D52-98FB-5FA5-CA39-2B2A633875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884F402-6FE8-7ECB-9E7F-F8BD74489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AAC601ED-09D3-8A7E-D91B-D2D0DF4C6EE4}"/>
                </a:ext>
              </a:extLst>
            </p:cNvPr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913F2EB8-09B8-F3A3-B1FF-D54FB381A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98C4C194-8EA9-56AD-7B23-99CD17D46C0F}"/>
                </a:ext>
              </a:extLst>
            </p:cNvPr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7F827B0-A9E3-1AAA-3443-1DE9532C1605}"/>
                </a:ext>
              </a:extLst>
            </p:cNvPr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CC7A2A21-DF21-2AF5-38FC-992FDE828385}"/>
                </a:ext>
              </a:extLst>
            </p:cNvPr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495B85F-0869-3EE2-7D24-6F17F4A82771}"/>
                </a:ext>
              </a:extLst>
            </p:cNvPr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44A7AED4-18A1-B040-662D-992355B66D79}"/>
                </a:ext>
              </a:extLst>
            </p:cNvPr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B265D22D-FE03-A9E0-D940-9644BE8936EA}"/>
                </a:ext>
              </a:extLst>
            </p:cNvPr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5C148846-21FA-834B-1AC4-14E1433DC582}"/>
                </a:ext>
              </a:extLst>
            </p:cNvPr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690B07B9-78DF-4F15-715C-CC521656DF22}"/>
                </a:ext>
              </a:extLst>
            </p:cNvPr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527D06A5-DD2B-689F-D70A-61EAAA855F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1BA0F9B5-E17C-BE03-1870-FF9D7100F315}"/>
                </a:ext>
              </a:extLst>
            </p:cNvPr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044574B8-69FC-F6BE-B08C-B6A98E8DC167}"/>
                </a:ext>
              </a:extLst>
            </p:cNvPr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A5BDDEAC-E225-3609-6BCA-14F8B751CF0A}"/>
                </a:ext>
              </a:extLst>
            </p:cNvPr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5DD8CFCC-8ABB-8DB9-054E-F94C48278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F5BAC4E3-9CFC-C421-594E-9A0E9F55A8F3}"/>
                </a:ext>
              </a:extLst>
            </p:cNvPr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E71AF831-8BFE-5FB6-6AF0-F63AD552F3B8}"/>
                </a:ext>
              </a:extLst>
            </p:cNvPr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DE911B10-9A02-B3C7-6DF7-C58D9BAA8FAC}"/>
                </a:ext>
              </a:extLst>
            </p:cNvPr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1F19E166-DD76-83F5-B4E8-B6D46DBC78EC}"/>
                </a:ext>
              </a:extLst>
            </p:cNvPr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94EC0BF2-6E16-B2C4-B97E-2D5FC60D6999}"/>
                </a:ext>
              </a:extLst>
            </p:cNvPr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06A5960-154C-2B32-30B5-26174D526FFE}"/>
                </a:ext>
              </a:extLst>
            </p:cNvPr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595203C8-5870-CCF4-CE42-8AC96F1EE5F1}"/>
                </a:ext>
              </a:extLst>
            </p:cNvPr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C052B7BD-7C99-3E26-4B12-5D97B94BD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8CD52B01-F9BB-57D0-2293-40064F9ABDBE}"/>
                </a:ext>
              </a:extLst>
            </p:cNvPr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9821D1EC-0923-A141-BC24-7AD874AC5CE9}"/>
                </a:ext>
              </a:extLst>
            </p:cNvPr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B8370A6B-AE08-4AE5-F980-C80CA5A7C3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5960CA6E-8CD8-E032-4A11-0E5B2DC94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53">
              <a:extLst>
                <a:ext uri="{FF2B5EF4-FFF2-40B4-BE49-F238E27FC236}">
                  <a16:creationId xmlns:a16="http://schemas.microsoft.com/office/drawing/2014/main" id="{E896C934-F810-0882-11D7-E193F481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Oval 54">
              <a:extLst>
                <a:ext uri="{FF2B5EF4-FFF2-40B4-BE49-F238E27FC236}">
                  <a16:creationId xmlns:a16="http://schemas.microsoft.com/office/drawing/2014/main" id="{52A6807D-ED84-0ECA-0A95-BE8B9F982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4D4B94B1-2A6A-13D7-D97E-EECE2EFACDF4}"/>
                </a:ext>
              </a:extLst>
            </p:cNvPr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5740C4CC-FD99-9BE0-962F-2DF36B26B583}"/>
                </a:ext>
              </a:extLst>
            </p:cNvPr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E18E8667-3C09-D343-076F-E4979F21FE13}"/>
                </a:ext>
              </a:extLst>
            </p:cNvPr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C0EB516F-F2C3-9850-3773-B1B3FDE0599E}"/>
                </a:ext>
              </a:extLst>
            </p:cNvPr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542904DF-8FD0-F1B1-9897-AFDD27900B1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107" y="1725295"/>
            <a:ext cx="6512560" cy="5132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十八、电测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用针测或是通用机电性能检查，是否有开、短路。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十九、FQC </a:t>
            </a: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这是最后的品质控制位，靠人对品质、数量等控制。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二十、终检、抽测、包装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对板的外观、尺寸、孔径、板厚、标记等检查，满足客户要求。将合格品包装成捆，易于存储，运送。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15282AF3-E5FE-8FD2-E030-0A132CD370F1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19850" y="1819910"/>
            <a:ext cx="5733415" cy="4996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0288C497-DA25-FA47-94E8-09DD19E555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83840" y="0"/>
            <a:ext cx="9415145" cy="25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3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969A3C-3E2C-F82F-6006-25E0C36D0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3" y="168568"/>
            <a:ext cx="6146801" cy="20348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BB587A-A9F1-FD7A-8A25-7B80DE641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37" y="2203370"/>
            <a:ext cx="2604717" cy="3545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B130F1-64BC-16E0-EA57-EF32F735419F}"/>
              </a:ext>
            </a:extLst>
          </p:cNvPr>
          <p:cNvSpPr txBox="1"/>
          <p:nvPr/>
        </p:nvSpPr>
        <p:spPr>
          <a:xfrm>
            <a:off x="4073144" y="3279415"/>
            <a:ext cx="554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制    作：杜工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公众号：</a:t>
            </a:r>
            <a:r>
              <a:rPr lang="en-US" altLang="zh-CN" sz="2400" dirty="0"/>
              <a:t>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B       </a:t>
            </a:r>
            <a:r>
              <a:rPr lang="zh-CN" altLang="en-US" sz="2400" dirty="0"/>
              <a:t>站：</a:t>
            </a:r>
            <a:r>
              <a:rPr lang="en-US" altLang="zh-CN" sz="2400" dirty="0"/>
              <a:t> JHP</a:t>
            </a:r>
            <a:r>
              <a:rPr lang="zh-CN" altLang="en-US" sz="2400" dirty="0"/>
              <a:t>硬件工作室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文本框 1027">
            <a:extLst>
              <a:ext uri="{FF2B5EF4-FFF2-40B4-BE49-F238E27FC236}">
                <a16:creationId xmlns:a16="http://schemas.microsoft.com/office/drawing/2014/main" id="{E4B50CE8-D693-5B7B-F0A0-77A44330EBE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978535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一、开料、圆角、刨边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开料是把原始的覆铜板切割成能在生产线上制作的板子的过程，一般切割成40*50cm左右的工作板。</a:t>
            </a:r>
          </a:p>
        </p:txBody>
      </p:sp>
      <p:pic>
        <p:nvPicPr>
          <p:cNvPr id="1029" name="图片 1028">
            <a:extLst>
              <a:ext uri="{FF2B5EF4-FFF2-40B4-BE49-F238E27FC236}">
                <a16:creationId xmlns:a16="http://schemas.microsoft.com/office/drawing/2014/main" id="{DE5FC84F-5132-61A7-8FC0-F711FB9CBF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62045" y="3609975"/>
            <a:ext cx="3711575" cy="2985770"/>
          </a:xfrm>
          <a:prstGeom prst="rect">
            <a:avLst/>
          </a:prstGeom>
        </p:spPr>
      </p:pic>
      <p:pic>
        <p:nvPicPr>
          <p:cNvPr id="1030" name="图片 1029">
            <a:extLst>
              <a:ext uri="{FF2B5EF4-FFF2-40B4-BE49-F238E27FC236}">
                <a16:creationId xmlns:a16="http://schemas.microsoft.com/office/drawing/2014/main" id="{8706703F-EBDA-F84F-CAAD-C87C0B9138B2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23030" y="0"/>
            <a:ext cx="6621780" cy="3609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1" name="文本框 1030">
            <a:extLst>
              <a:ext uri="{FF2B5EF4-FFF2-40B4-BE49-F238E27FC236}">
                <a16:creationId xmlns:a16="http://schemas.microsoft.com/office/drawing/2014/main" id="{4D2676F8-1E84-7D46-4BD8-7D9EAF6E79F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83545" y="25400"/>
            <a:ext cx="2175510" cy="782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PCB</a:t>
            </a:r>
            <a:r>
              <a:rPr lang="zh-CN" altLang="en-US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结构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2EB38CE7-FCE0-B0A7-52E4-BC347803307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924560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二、钻孔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钻完孔的效果如图， 因很难用摄像机拍摄出孔内的情况，这时候的孔里是没有铜的</a:t>
            </a:r>
          </a:p>
          <a:p>
            <a:pPr indent="457200"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CBF84561-693F-A9A2-D599-BC3CDA965A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66490" y="60960"/>
            <a:ext cx="3665220" cy="336677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D3615ED-8580-E4A1-185E-D18D14B1EF78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18730" y="633095"/>
            <a:ext cx="3901440" cy="2804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6CCD192F-9C04-8E23-5C51-DFBA101E0423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35145" y="3530600"/>
            <a:ext cx="6251575" cy="322961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6299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1387ACF2-8367-66CD-7F61-8A0AD8A4C0B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77545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三、沉铜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上一步钻孔后孔内是没有铜的，也就是过孔是不通的，这时候钻孔后的PCB板在沉铜缸内发生氧化还原反应，形成铜层从而对孔进行孔金属化，使原来绝缘的基材表面沉积上铜，达到层间电性相通。！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C3C9FBEB-C0BD-4140-423B-B63A596154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82365" y="0"/>
            <a:ext cx="2990215" cy="297434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1E5CA955-EE7F-A12F-65C1-2C99DD328A08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72580" y="677545"/>
            <a:ext cx="5385435" cy="2028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EB3A7F-75A8-409F-E673-357688899E86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64735" y="2990850"/>
            <a:ext cx="5234940" cy="38252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34997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690ABD48-2185-2D26-3B7B-FFB2C657362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693420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四、压膜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压膜后的电路板上面压了一层蓝色的干膜, 干膜是一个载体，在电路工序中很重要，干膜制程也因它而得名。干膜跟湿膜相比，稳定性更高，品质更好，可直接做非金属化过孔。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6ED1D256-CC59-6EB7-ED9A-13EC8B6218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68725" y="0"/>
            <a:ext cx="3114040" cy="3016885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77EC6F0-238A-9421-681B-A4AE8C18D555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83400" y="0"/>
            <a:ext cx="5295900" cy="3890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91BD63A0-562B-C572-6238-3663B5E7D2C2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68725" y="3661410"/>
            <a:ext cx="5982970" cy="319595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8046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58625EEF-5384-C9E6-8D16-CBC21F642A6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515438"/>
            <a:ext cx="4629785" cy="3181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五、曝光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zh-CN" altLang="en-US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曝光：先将线路菲林跟压好干膜的电路板对好位，然后放在曝光机上，进行曝光，干膜在曝光机灯管的能量下，把线路菲林没有线路的地方（有线路的地方是黑色的，没有线路的地方是透明的）进行充分曝光。</a:t>
            </a: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。</a:t>
            </a: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经过这步后，线路就转移到了干膜上了，此时的状态是，干膜有线路的地方没有被曝光，没有线路的地方则被曝光！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1578BF15-B96E-89FA-2F79-95261BAA94D2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40089" y="0"/>
            <a:ext cx="395158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C2D294EA-6BB7-2162-EE03-C084AD0BD6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3485" y="0"/>
            <a:ext cx="3161030" cy="246443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DCB9ADDA-121A-F577-986C-E10942C8F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557" y="2987041"/>
            <a:ext cx="3201367" cy="21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0D7CEA62-2C95-C57F-4D1C-8E1300A5210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507047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六、显影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显影：用显影机里的显影液把没有被曝光的部分给显影掉，显影液对被曝光的部分是不起反应的。所以最终做出来的图片是线路部分出了黄色铜，而没有线路的部分则还是蓝色（被曝光过的干膜）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9FF43B7-5425-71C3-4880-89FAEF52479B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00520" y="1168400"/>
            <a:ext cx="5494020" cy="1180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5590DDC-F5F0-7E55-B432-043C8FA1C351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728720" y="2566035"/>
            <a:ext cx="8408670" cy="4286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61CFCB3B-287B-EFE3-0318-3C9D8587C79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57575" y="-55245"/>
            <a:ext cx="3161030" cy="24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326FDF4C-5063-1929-6AA2-3789CAF468C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7063" y="538371"/>
            <a:ext cx="3872865" cy="5132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七、电铜</a:t>
            </a: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把板子放进电铜设备里，有铜的部分被电上了铜，被干膜挡住的部分则没有反应！</a:t>
            </a:r>
          </a:p>
          <a:p>
            <a:pPr marL="0" lvl="0" indent="0" defTabSz="685800">
              <a:buClrTx/>
              <a:buSzTx/>
              <a:buFontTx/>
              <a:buNone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八、电锡</a:t>
            </a: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电锡就是为了干掉那部分被干膜保护的铜做准备工作。</a:t>
            </a:r>
          </a:p>
          <a:p>
            <a:pPr indent="457200"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EFF40C7-EF58-034E-18C3-F4A22A3A0C7C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44315" y="2477770"/>
            <a:ext cx="8109585" cy="43802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81919EEF-C0BC-94F6-33A1-9ECB60D885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44315" y="0"/>
            <a:ext cx="2489835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5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0A164510-453D-1E5A-89B8-155C88A319C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506730"/>
            <a:ext cx="3872865" cy="2503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九、退膜</a:t>
            </a:r>
          </a:p>
          <a:p>
            <a:pPr defTabSz="685800">
              <a:buClrTx/>
              <a:buSzTx/>
              <a:buFontTx/>
            </a:pPr>
            <a:endParaRPr lang="en-US" altLang="zh-CN" sz="2400" spc="100" dirty="0">
              <a:solidFill>
                <a:schemeClr val="accent5">
                  <a:lumMod val="50000"/>
                </a:schemeClr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indent="457200" defTabSz="685800">
              <a:buClrTx/>
              <a:buSzTx/>
              <a:buFontTx/>
            </a:pPr>
            <a:r>
              <a:rPr lang="en-US" altLang="zh-CN" sz="2400" spc="100" dirty="0"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即退掉蓝色干膜。因为线路部分已经有锡了，只需用一种退膜液，对曝光过的干膜起反应，放在退膜机中，很容易干膜就退掉了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F1CF3F95-794B-B58B-5220-5C38F2297ED7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51630" y="2379345"/>
            <a:ext cx="7307580" cy="3804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3694E46-C26A-2F30-88B9-DDDF48A831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51630" y="0"/>
            <a:ext cx="2564765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4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FiNWU5MDZkOTdhOTkwZmU2NDUwMzRjY2M4ZTJjMz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424</Words>
  <Application>Microsoft Office PowerPoint</Application>
  <PresentationFormat>宽屏</PresentationFormat>
  <Paragraphs>72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Calibri</vt:lpstr>
      <vt:lpstr>Arial</vt:lpstr>
      <vt:lpstr>方正大黑简体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豪 杜</cp:lastModifiedBy>
  <cp:revision>25</cp:revision>
  <dcterms:created xsi:type="dcterms:W3CDTF">2020-03-17T08:32:00Z</dcterms:created>
  <dcterms:modified xsi:type="dcterms:W3CDTF">2023-11-22T23:47:13Z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0130315E8E2844829D4F8A3BB1C645E7_11</vt:lpwstr>
  </property>
  <property fmtid="{D5CDD505-2E9C-101B-9397-08002B2CF9AE}" pid="4" name="KSOTemplateUUID">
    <vt:lpwstr>v1.0_mb_lj98kJql+mpT0tIR6krX/Q==</vt:lpwstr>
  </property>
</Properties>
</file>